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6" r:id="rId3"/>
    <p:sldId id="258" r:id="rId4"/>
    <p:sldId id="260" r:id="rId5"/>
    <p:sldId id="289" r:id="rId6"/>
    <p:sldId id="288" r:id="rId7"/>
    <p:sldId id="296" r:id="rId8"/>
    <p:sldId id="298" r:id="rId9"/>
    <p:sldId id="300" r:id="rId10"/>
    <p:sldId id="284" r:id="rId11"/>
    <p:sldId id="262" r:id="rId12"/>
    <p:sldId id="269" r:id="rId13"/>
    <p:sldId id="287" r:id="rId14"/>
    <p:sldId id="301" r:id="rId15"/>
    <p:sldId id="279" r:id="rId16"/>
    <p:sldId id="273" r:id="rId17"/>
    <p:sldId id="280" r:id="rId18"/>
    <p:sldId id="294" r:id="rId19"/>
    <p:sldId id="297" r:id="rId20"/>
    <p:sldId id="299" r:id="rId21"/>
    <p:sldId id="268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56">
          <p15:clr>
            <a:srgbClr val="A4A3A4"/>
          </p15:clr>
        </p15:guide>
        <p15:guide id="2" pos="47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4"/>
    <p:restoredTop sz="94674"/>
  </p:normalViewPr>
  <p:slideViewPr>
    <p:cSldViewPr snapToGrid="0" snapToObjects="1" showGuides="1">
      <p:cViewPr varScale="1">
        <p:scale>
          <a:sx n="124" d="100"/>
          <a:sy n="124" d="100"/>
        </p:scale>
        <p:origin x="624" y="136"/>
      </p:cViewPr>
      <p:guideLst>
        <p:guide orient="horz" pos="3756"/>
        <p:guide pos="47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B78BC-A57D-E241-AB1C-ED61FB23CA9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81CFB-ACED-8840-8630-1BBA8A6E1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29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88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0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2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2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8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8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1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7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3cwYaZztVENP0pI42uJPN7dOUIOsZ65l_fVEWJAte9g/edit?usp=shari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hyperlink" Target="http://isfdn.org/tools-for-school-registration/" TargetMode="External"/><Relationship Id="rId4" Type="http://schemas.openxmlformats.org/officeDocument/2006/relationships/hyperlink" Target="https://supplyallkids.com/#/donate/isf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1680642"/>
            <a:ext cx="7397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Pacific Cascade MS PTSA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Membership Meeting</a:t>
            </a:r>
          </a:p>
          <a:p>
            <a:pPr algn="ctr"/>
            <a:endParaRPr lang="en-US" sz="3600" dirty="0">
              <a:latin typeface="Garamond"/>
              <a:cs typeface="Garamond"/>
            </a:endParaRPr>
          </a:p>
          <a:p>
            <a:pPr algn="ctr"/>
            <a:r>
              <a:rPr lang="en-US" sz="3600" dirty="0">
                <a:latin typeface="Garamond"/>
                <a:cs typeface="Garamond"/>
              </a:rPr>
              <a:t>May 24, 2018</a:t>
            </a:r>
          </a:p>
        </p:txBody>
      </p:sp>
    </p:spTree>
    <p:extLst>
      <p:ext uri="{BB962C8B-B14F-4D97-AF65-F5344CB8AC3E}">
        <p14:creationId xmlns:p14="http://schemas.microsoft.com/office/powerpoint/2010/main" val="150464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Secretary’s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School Leadership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Officers’ and Directors’ Reports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Additional Enrichment Grants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2018-2019 Budget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Preview of 2018-2019 PTSA Calendar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Parent Education: School </a:t>
            </a:r>
            <a:r>
              <a:rPr lang="en-US" sz="3200">
                <a:latin typeface="Garamond"/>
                <a:cs typeface="Garamond"/>
              </a:rPr>
              <a:t>Librarian Michael </a:t>
            </a:r>
            <a:r>
              <a:rPr lang="en-US" sz="3200" dirty="0">
                <a:latin typeface="Garamond"/>
                <a:cs typeface="Garamond"/>
              </a:rPr>
              <a:t>Fleming’s Summer Reading Recommendations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13B517-0569-A349-B53D-FD0753FB5A8B}"/>
              </a:ext>
            </a:extLst>
          </p:cNvPr>
          <p:cNvSpPr txBox="1"/>
          <p:nvPr/>
        </p:nvSpPr>
        <p:spPr>
          <a:xfrm>
            <a:off x="-287676" y="38219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5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Secretary’s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minutes from March 15, 2018, membership meeting</a:t>
            </a:r>
          </a:p>
        </p:txBody>
      </p:sp>
    </p:spTree>
    <p:extLst>
      <p:ext uri="{BB962C8B-B14F-4D97-AF65-F5344CB8AC3E}">
        <p14:creationId xmlns:p14="http://schemas.microsoft.com/office/powerpoint/2010/main" val="408678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62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School Leadership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aramond"/>
                <a:cs typeface="Garamond"/>
              </a:rPr>
              <a:t>Report from Principal Dana Bailey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6B556-F178-A843-8CBE-8DDD8442F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050" y="2898740"/>
            <a:ext cx="32639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6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774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470659"/>
            <a:ext cx="7848585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Garamond"/>
                <a:cs typeface="Garamond"/>
              </a:rPr>
              <a:t>2018 WSPTA Convention, May 18-20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Alisa George attended</a:t>
            </a:r>
          </a:p>
          <a:p>
            <a:pPr lvl="1">
              <a:spcAft>
                <a:spcPts val="600"/>
              </a:spcAft>
            </a:pPr>
            <a:r>
              <a:rPr lang="en-US" sz="2800" dirty="0">
                <a:latin typeface="Garamond"/>
                <a:cs typeface="Garamond"/>
              </a:rPr>
              <a:t> as a Voting Delegate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Highlights: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Keynote by National PTA President-Elect Leslie Boggs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Awards Presentation – PCMS PTSA received Silver level Standards of Excellence award!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Recognition of our State Reflections Award of Merit winner Katherine Farr (Dance Choreography) 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Consideration of Resolutions regarding recess and physical activity, universal design for learning, and improving outcomes for foster and homeless youth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3AE8CB-9910-7542-AF36-EE651D6BBE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0" t="1998" r="2000" b="33999"/>
          <a:stretch/>
        </p:blipFill>
        <p:spPr>
          <a:xfrm>
            <a:off x="5002853" y="2084069"/>
            <a:ext cx="3151491" cy="157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0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7BA1A8-88C7-EC4C-B986-C4A9415AAD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3" b="9202"/>
          <a:stretch/>
        </p:blipFill>
        <p:spPr>
          <a:xfrm>
            <a:off x="752837" y="1658984"/>
            <a:ext cx="3887032" cy="44402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8A8CE0-CA50-B243-B4B6-DEED3AB4FC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" b="23182"/>
          <a:stretch/>
        </p:blipFill>
        <p:spPr>
          <a:xfrm>
            <a:off x="4872445" y="1658984"/>
            <a:ext cx="3174274" cy="1828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3281B2-A9AB-2543-98F5-CED1347E6F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260" b="13579"/>
          <a:stretch/>
        </p:blipFill>
        <p:spPr>
          <a:xfrm>
            <a:off x="4885508" y="3813268"/>
            <a:ext cx="3200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0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790" y="1634022"/>
            <a:ext cx="78485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latin typeface="Garamond"/>
                <a:cs typeface="Garamond"/>
              </a:rPr>
              <a:t>Thank you for PTSA grant to purchase four adjustable stools for Orchestra (approved at March 15</a:t>
            </a:r>
            <a:r>
              <a:rPr lang="en-US" sz="3200" baseline="30000" dirty="0">
                <a:latin typeface="Garamond"/>
                <a:cs typeface="Garamond"/>
              </a:rPr>
              <a:t> </a:t>
            </a:r>
            <a:r>
              <a:rPr lang="en-US" sz="3200" dirty="0">
                <a:latin typeface="Garamond"/>
                <a:cs typeface="Garamond"/>
              </a:rPr>
              <a:t>Membership Meeting)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Garamond"/>
              <a:cs typeface="Garamond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Garamond"/>
              <a:cs typeface="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4991CB-204C-5D4D-A0E6-068F91D21A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49" t="17188" r="18301" b="17188"/>
          <a:stretch/>
        </p:blipFill>
        <p:spPr>
          <a:xfrm>
            <a:off x="836025" y="3258380"/>
            <a:ext cx="2427048" cy="29981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922D0A-023B-B54C-924B-19954CA99E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211" b="3948"/>
          <a:stretch/>
        </p:blipFill>
        <p:spPr>
          <a:xfrm rot="10800000">
            <a:off x="3567224" y="3310630"/>
            <a:ext cx="463296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15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470659"/>
            <a:ext cx="78485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Garamond"/>
                <a:cs typeface="Garamond"/>
              </a:rPr>
              <a:t>Open PTSA Positions 2018-2019</a:t>
            </a:r>
          </a:p>
          <a:p>
            <a:pPr>
              <a:spcAft>
                <a:spcPts val="600"/>
              </a:spcAft>
            </a:pPr>
            <a:endParaRPr lang="en-US" sz="3600" b="1" dirty="0">
              <a:latin typeface="Garamond"/>
              <a:cs typeface="Garamon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C995B3-F9D6-2B45-9E02-EC94B7BC0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603520"/>
              </p:ext>
            </p:extLst>
          </p:nvPr>
        </p:nvGraphicFramePr>
        <p:xfrm>
          <a:off x="793995" y="2166962"/>
          <a:ext cx="7794363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0459">
                  <a:extLst>
                    <a:ext uri="{9D8B030D-6E8A-4147-A177-3AD203B41FA5}">
                      <a16:colId xmlns:a16="http://schemas.microsoft.com/office/drawing/2014/main" val="917082854"/>
                    </a:ext>
                  </a:extLst>
                </a:gridCol>
                <a:gridCol w="256854">
                  <a:extLst>
                    <a:ext uri="{9D8B030D-6E8A-4147-A177-3AD203B41FA5}">
                      <a16:colId xmlns:a16="http://schemas.microsoft.com/office/drawing/2014/main" val="728864387"/>
                    </a:ext>
                  </a:extLst>
                </a:gridCol>
                <a:gridCol w="4417050">
                  <a:extLst>
                    <a:ext uri="{9D8B030D-6E8A-4147-A177-3AD203B41FA5}">
                      <a16:colId xmlns:a16="http://schemas.microsoft.com/office/drawing/2014/main" val="7305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68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V.P. – Programs/Events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ASB Food Drive (Winter)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9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Director of Advocacy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ASB Socials (Fall &amp; Spring)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4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Director of 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Career Fair (Winter)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08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Director of Parent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Holiday Gift Barn (Fall)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72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Locker Checks (End of </a:t>
                      </a:r>
                      <a:r>
                        <a:rPr lang="en-US" dirty="0" err="1"/>
                        <a:t>Tris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33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Lost &amp; Found (End of </a:t>
                      </a:r>
                      <a:r>
                        <a:rPr lang="en-US" dirty="0" err="1"/>
                        <a:t>Tris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36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Make Up Picture Day  (Fall)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9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Staff Appreciation Breakfasts (Monthly)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4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Vision &amp; Hearing Screening (Fall)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30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90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790" y="1531280"/>
            <a:ext cx="7848585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Garamond"/>
                <a:cs typeface="Garamond"/>
              </a:rPr>
              <a:t>PTSA Survey </a:t>
            </a:r>
            <a:r>
              <a:rPr lang="en-US" sz="3200" dirty="0">
                <a:latin typeface="Garamond"/>
                <a:cs typeface="Garamond"/>
              </a:rPr>
              <a:t>- Please take our brief survey about the PTSA now until June 14 – link is on our website and in the weekly </a:t>
            </a:r>
            <a:r>
              <a:rPr lang="en-US" sz="3200" dirty="0" err="1">
                <a:latin typeface="Garamond"/>
                <a:cs typeface="Garamond"/>
              </a:rPr>
              <a:t>eNews</a:t>
            </a:r>
            <a:r>
              <a:rPr lang="en-US" sz="3200" dirty="0">
                <a:latin typeface="Garamond"/>
                <a:cs typeface="Garamond"/>
              </a:rPr>
              <a:t>. We value your opinion!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Garamond"/>
                <a:cs typeface="Garamond"/>
              </a:rPr>
              <a:t>Save the Date:</a:t>
            </a:r>
            <a:r>
              <a:rPr lang="en-US" sz="3200" dirty="0">
                <a:latin typeface="Garamond"/>
                <a:cs typeface="Garamond"/>
              </a:rPr>
              <a:t> Tuesday, August 28.  Issaquah High PTSA is hosting a New to IHS Night (for incoming 9th graders and 10-12th grade transfers). Doors open at 6:30pm; program runs from 7:00-8:00pm.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Garamond"/>
              <a:cs typeface="Garamond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Garamond"/>
              <a:cs typeface="Garamond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Garamond"/>
              <a:cs typeface="Garamond"/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236423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Treasurer’s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377168"/>
            <a:ext cx="786997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Garamond"/>
                <a:cs typeface="Garamond"/>
              </a:rPr>
              <a:t>March/April Highlights: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All income and expenses as expected and within budget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Income primarily from Membership &amp; Corporate Matching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Expenses paid include: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Cultural Fair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Awards (Golden Acorn, Outstanding Advocate, Outstanding Educator)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Curriculum Enrichment Grants (approved at March Membership Meeting)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Renewed our charitable status with WA State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There have been no claims against our insurance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Beginning in July, bank signors will be Alisa George, Eloisa Tang, and Sheila Barlow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Year end Financial Review will be scheduled in July</a:t>
            </a:r>
          </a:p>
        </p:txBody>
      </p:sp>
    </p:spTree>
    <p:extLst>
      <p:ext uri="{BB962C8B-B14F-4D97-AF65-F5344CB8AC3E}">
        <p14:creationId xmlns:p14="http://schemas.microsoft.com/office/powerpoint/2010/main" val="986874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Membership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Member Enrollment – CY 753 / PY 839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Membership Percentage – 77% (979 students)</a:t>
            </a:r>
          </a:p>
        </p:txBody>
      </p:sp>
    </p:spTree>
    <p:extLst>
      <p:ext uri="{BB962C8B-B14F-4D97-AF65-F5344CB8AC3E}">
        <p14:creationId xmlns:p14="http://schemas.microsoft.com/office/powerpoint/2010/main" val="313476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82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Garamond"/>
              <a:cs typeface="Garamon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0CFBC0-6E87-8D49-A253-7C58AB3AE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257" y="1562100"/>
            <a:ext cx="4823537" cy="482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2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Garamond"/>
                <a:cs typeface="Garamond"/>
              </a:rPr>
              <a:t> </a:t>
            </a:r>
          </a:p>
          <a:p>
            <a:r>
              <a:rPr lang="en-US" sz="3200" b="1" dirty="0">
                <a:latin typeface="Garamond"/>
                <a:cs typeface="Garamond"/>
              </a:rPr>
              <a:t>Staff Appreciation Week (May 7 – 11)</a:t>
            </a:r>
            <a:endParaRPr lang="en-US" dirty="0">
              <a:latin typeface="Garamond"/>
              <a:cs typeface="Garamond"/>
            </a:endParaRPr>
          </a:p>
          <a:p>
            <a:pPr marL="2571750" lvl="5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Theme: “The Happiest Place on Earth”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PTSA worked with Ms. </a:t>
            </a:r>
            <a:r>
              <a:rPr lang="en-US" sz="2400" dirty="0" err="1">
                <a:latin typeface="Garamond"/>
                <a:cs typeface="Garamond"/>
              </a:rPr>
              <a:t>Butson</a:t>
            </a:r>
            <a:r>
              <a:rPr lang="en-US" sz="2400" dirty="0">
                <a:latin typeface="Garamond"/>
                <a:cs typeface="Garamond"/>
              </a:rPr>
              <a:t> and the Leadership class to decorate and clean the staff lounge, hang posters throughout the school, and show the PCMS staff how much they are appreciated every day!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PTSA provided breakfasts, lunches and treats to the staff during the week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Thank you to our families for their generous donations of food and gift cards!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4810C1-A393-A746-89D5-ECA5A4E39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02" y="2414426"/>
            <a:ext cx="2970057" cy="297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1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Garamond"/>
                <a:cs typeface="Garamond"/>
              </a:rPr>
              <a:t> </a:t>
            </a:r>
          </a:p>
          <a:p>
            <a:r>
              <a:rPr lang="en-US" sz="3200" b="1" dirty="0">
                <a:latin typeface="Garamond"/>
                <a:cs typeface="Garamond"/>
              </a:rPr>
              <a:t>2018-2019 ASB Fundraising</a:t>
            </a:r>
            <a:endParaRPr lang="en-US" sz="3200" dirty="0">
              <a:latin typeface="Garamond"/>
              <a:cs typeface="Garamond"/>
            </a:endParaRPr>
          </a:p>
          <a:p>
            <a:endParaRPr lang="en-US" sz="3200" b="1" dirty="0">
              <a:latin typeface="Garamond"/>
              <a:cs typeface="Garamond"/>
            </a:endParaRPr>
          </a:p>
          <a:p>
            <a:r>
              <a:rPr lang="en-US" sz="3200" b="1" dirty="0">
                <a:latin typeface="Garamond"/>
                <a:cs typeface="Garamond"/>
              </a:rPr>
              <a:t>Guest Speaker: ASB Advisor Amy </a:t>
            </a:r>
            <a:r>
              <a:rPr lang="en-US" sz="3200" b="1" dirty="0" err="1">
                <a:latin typeface="Garamond"/>
                <a:cs typeface="Garamond"/>
              </a:rPr>
              <a:t>Butson</a:t>
            </a:r>
            <a:endParaRPr lang="en-US" sz="3200" b="1" dirty="0">
              <a:latin typeface="Garamond"/>
              <a:cs typeface="Garamond"/>
            </a:endParaRPr>
          </a:p>
          <a:p>
            <a:endParaRPr lang="en-US" sz="3200" b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97125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Volunteers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58833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Garamond"/>
                <a:cs typeface="Garamond"/>
              </a:rPr>
              <a:t>Upcoming volunteer opportunities:</a:t>
            </a:r>
            <a:r>
              <a:rPr lang="en-US" dirty="0">
                <a:latin typeface="Garamond"/>
                <a:cs typeface="Garamond"/>
              </a:rPr>
              <a:t>  </a:t>
            </a:r>
          </a:p>
          <a:p>
            <a:r>
              <a:rPr lang="en-US" b="1" dirty="0">
                <a:latin typeface="Garamond"/>
                <a:cs typeface="Garamond"/>
              </a:rPr>
              <a:t>8th Grade Party Chair – June 15</a:t>
            </a:r>
          </a:p>
          <a:p>
            <a:r>
              <a:rPr lang="en-US" i="1" dirty="0">
                <a:latin typeface="Garamond"/>
                <a:cs typeface="Garamond"/>
              </a:rPr>
              <a:t>The 8th Grade Party will take place on June 15th from 6:30pm-8:30pm</a:t>
            </a:r>
            <a:r>
              <a:rPr lang="en-US" i="1">
                <a:latin typeface="Garamond"/>
                <a:cs typeface="Garamond"/>
              </a:rPr>
              <a:t>. The </a:t>
            </a:r>
            <a:r>
              <a:rPr lang="en-US" i="1" dirty="0">
                <a:latin typeface="Garamond"/>
                <a:cs typeface="Garamond"/>
              </a:rPr>
              <a:t>party will be held in the commons and the gymnasium.</a:t>
            </a:r>
          </a:p>
          <a:p>
            <a:r>
              <a:rPr lang="en-US" i="1" dirty="0">
                <a:latin typeface="Garamond"/>
                <a:cs typeface="Garamond"/>
              </a:rPr>
              <a:t>We have already started to request donations for raffles, as well as volunteers to help work and chaperone the party.</a:t>
            </a:r>
          </a:p>
          <a:p>
            <a:r>
              <a:rPr lang="en-US" i="1" dirty="0">
                <a:latin typeface="Garamond"/>
                <a:cs typeface="Garamond"/>
              </a:rPr>
              <a:t>We need a parent to take the lead for this fun night. </a:t>
            </a:r>
          </a:p>
          <a:p>
            <a:r>
              <a:rPr lang="en-US" b="1" dirty="0">
                <a:latin typeface="Garamond"/>
                <a:cs typeface="Garamond"/>
              </a:rPr>
              <a:t> </a:t>
            </a:r>
          </a:p>
          <a:p>
            <a:r>
              <a:rPr lang="en-US" b="1" dirty="0">
                <a:latin typeface="Garamond"/>
                <a:cs typeface="Garamond"/>
              </a:rPr>
              <a:t>Last Day of School and Social  –  June 20</a:t>
            </a:r>
          </a:p>
          <a:p>
            <a:r>
              <a:rPr lang="en-US" i="1" dirty="0">
                <a:latin typeface="Garamond"/>
                <a:cs typeface="Garamond"/>
              </a:rPr>
              <a:t>More info to come!</a:t>
            </a:r>
          </a:p>
          <a:p>
            <a:endParaRPr lang="en-US" b="1" dirty="0">
              <a:latin typeface="Garamond"/>
              <a:cs typeface="Garamond"/>
            </a:endParaRPr>
          </a:p>
          <a:p>
            <a:r>
              <a:rPr lang="en-US" b="1" dirty="0">
                <a:latin typeface="Garamond"/>
                <a:cs typeface="Garamond"/>
              </a:rPr>
              <a:t>Lynx Days – August 21 &amp; 22</a:t>
            </a:r>
            <a:endParaRPr lang="en-US" dirty="0">
              <a:latin typeface="Garamond"/>
              <a:cs typeface="Garamond"/>
            </a:endParaRPr>
          </a:p>
          <a:p>
            <a:r>
              <a:rPr lang="en-US" i="1" dirty="0">
                <a:latin typeface="Garamond"/>
                <a:cs typeface="Garamond"/>
              </a:rPr>
              <a:t>We need parents to help with student photos, schedules, PE clothes, books, lockers, and much more! Please mark your calendar, and sign up to volunteer here: </a:t>
            </a:r>
            <a:r>
              <a:rPr lang="en-US" i="1" dirty="0">
                <a:latin typeface="Garamond"/>
                <a:cs typeface="Garamond"/>
                <a:hlinkClick r:id="rId3"/>
              </a:rPr>
              <a:t>https://docs.google.com/spreadsheets/d/13cwYaZztVENP0pI42uJPN7dOUIOsZ65l_fVEWJAte9g/edit?usp=sharing</a:t>
            </a:r>
            <a:endParaRPr lang="en-US" i="1" dirty="0"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787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716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Garamond"/>
                <a:cs typeface="Garamond"/>
              </a:rPr>
              <a:t>Issaquah Schools Foundation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46232"/>
            <a:ext cx="826135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</a:pPr>
            <a:r>
              <a:rPr lang="en-US" sz="3600" b="1" dirty="0">
                <a:latin typeface="Garamond" panose="02020404030301010803" pitchFamily="18" charset="0"/>
                <a:cs typeface="Garamond"/>
              </a:rPr>
              <a:t>Tools4School 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You can donate a supply kit, backpack, </a:t>
            </a:r>
          </a:p>
          <a:p>
            <a:r>
              <a:rPr lang="en-US" sz="2400" dirty="0">
                <a:latin typeface="Garamond" panose="02020404030301010803" pitchFamily="18" charset="0"/>
                <a:cs typeface="Garamond"/>
              </a:rPr>
              <a:t>	or both via: 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latin typeface="Garamond" panose="02020404030301010803" pitchFamily="18" charset="0"/>
                <a:cs typeface="Garamond"/>
                <a:hlinkClick r:id="rId4"/>
              </a:rPr>
              <a:t>https://supplyallkids.com/#/donate/isf</a:t>
            </a:r>
            <a:endParaRPr lang="en-US" sz="2400" dirty="0">
              <a:latin typeface="Garamond" panose="02020404030301010803" pitchFamily="18" charset="0"/>
              <a:cs typeface="Garamond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Donation deadline is 7/28/18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Backpacks and supplies will be given to students who need financial assistance on August 1st and 2nd at Clark elementary.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If you know of anyone who needs assistance, they can register at: </a:t>
            </a:r>
            <a:r>
              <a:rPr lang="en-US" sz="2400" dirty="0">
                <a:latin typeface="Garamond" panose="02020404030301010803" pitchFamily="18" charset="0"/>
                <a:cs typeface="Garamond"/>
                <a:hlinkClick r:id="rId5"/>
              </a:rPr>
              <a:t>http://isfdn.org/tools-for-school-registration/</a:t>
            </a:r>
            <a:r>
              <a:rPr lang="en-US" sz="2400" dirty="0">
                <a:latin typeface="Garamond" panose="02020404030301010803" pitchFamily="18" charset="0"/>
                <a:cs typeface="Garamond"/>
              </a:rPr>
              <a:t> to receive a backpack with supplies.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A63AE9-2E6C-E840-A320-C0AD15D430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780" y="2100779"/>
            <a:ext cx="2468563" cy="178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9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New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5269FD-4530-F44A-AF7E-935973A749DC}"/>
              </a:ext>
            </a:extLst>
          </p:cNvPr>
          <p:cNvSpPr txBox="1"/>
          <p:nvPr/>
        </p:nvSpPr>
        <p:spPr>
          <a:xfrm>
            <a:off x="739774" y="1613043"/>
            <a:ext cx="75925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Garamond" panose="02020404030301010803" pitchFamily="18" charset="0"/>
              </a:rPr>
              <a:t>Additional Enrichment Grant Requests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Garamond" panose="02020404030301010803" pitchFamily="18" charset="0"/>
              </a:rPr>
              <a:t>Approval of 2018-2019 Preliminary Budget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Garamond" panose="02020404030301010803" pitchFamily="18" charset="0"/>
              </a:rPr>
              <a:t>Preview of 2018-2019 Calendar</a:t>
            </a:r>
          </a:p>
        </p:txBody>
      </p:sp>
    </p:spTree>
    <p:extLst>
      <p:ext uri="{BB962C8B-B14F-4D97-AF65-F5344CB8AC3E}">
        <p14:creationId xmlns:p14="http://schemas.microsoft.com/office/powerpoint/2010/main" val="36934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5" y="229045"/>
            <a:ext cx="6007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Additional Grant Requests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716213"/>
            <a:ext cx="75617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atin typeface="Garamond"/>
                <a:cs typeface="Garamond"/>
              </a:rPr>
              <a:t>PCMS Staff and Dana Bailey have requested Enrichment Grants from PTSA for the following items: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Garamond"/>
                <a:cs typeface="Garamond"/>
              </a:rPr>
              <a:t> 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Garamond"/>
              <a:cs typeface="Garamon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4086D9B-EF44-704D-98E3-C60652377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544825"/>
              </p:ext>
            </p:extLst>
          </p:nvPr>
        </p:nvGraphicFramePr>
        <p:xfrm>
          <a:off x="825359" y="2547704"/>
          <a:ext cx="747616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065">
                  <a:extLst>
                    <a:ext uri="{9D8B030D-6E8A-4147-A177-3AD203B41FA5}">
                      <a16:colId xmlns:a16="http://schemas.microsoft.com/office/drawing/2014/main" val="493460948"/>
                    </a:ext>
                  </a:extLst>
                </a:gridCol>
                <a:gridCol w="3801439">
                  <a:extLst>
                    <a:ext uri="{9D8B030D-6E8A-4147-A177-3AD203B41FA5}">
                      <a16:colId xmlns:a16="http://schemas.microsoft.com/office/drawing/2014/main" val="1761234500"/>
                    </a:ext>
                  </a:extLst>
                </a:gridCol>
                <a:gridCol w="1448656">
                  <a:extLst>
                    <a:ext uri="{9D8B030D-6E8A-4147-A177-3AD203B41FA5}">
                      <a16:colId xmlns:a16="http://schemas.microsoft.com/office/drawing/2014/main" val="262309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8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 6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Classroom Stools Set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$4,260.00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6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Philip </a:t>
                      </a:r>
                      <a:r>
                        <a:rPr lang="en-US" dirty="0" err="1"/>
                        <a:t>Dungey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Two Bari Sax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4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Dana Bailey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“The Innovator’s Mindset” books for professional development book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3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7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Requests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dbl" baseline="0" dirty="0"/>
                        <a:t>$6,330.96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65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952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6486" y="229045"/>
            <a:ext cx="6616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2018-19 Proposed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88D59-26FC-B844-86CF-B86AAFA89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22" y="1580864"/>
            <a:ext cx="4572000" cy="2730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34FFA5-A48F-2F48-9BD4-9D5B3BAD4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027" y="3721813"/>
            <a:ext cx="4572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26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6486" y="229045"/>
            <a:ext cx="6616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2018-19 Calendar Preview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54121E-CB79-A94B-8A59-73E81AEAE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618592"/>
              </p:ext>
            </p:extLst>
          </p:nvPr>
        </p:nvGraphicFramePr>
        <p:xfrm>
          <a:off x="616486" y="1465227"/>
          <a:ext cx="7674759" cy="4993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82159">
                  <a:extLst>
                    <a:ext uri="{9D8B030D-6E8A-4147-A177-3AD203B41FA5}">
                      <a16:colId xmlns:a16="http://schemas.microsoft.com/office/drawing/2014/main" val="243351456"/>
                    </a:ext>
                  </a:extLst>
                </a:gridCol>
                <a:gridCol w="262221">
                  <a:extLst>
                    <a:ext uri="{9D8B030D-6E8A-4147-A177-3AD203B41FA5}">
                      <a16:colId xmlns:a16="http://schemas.microsoft.com/office/drawing/2014/main" val="787361271"/>
                    </a:ext>
                  </a:extLst>
                </a:gridCol>
                <a:gridCol w="3730379">
                  <a:extLst>
                    <a:ext uri="{9D8B030D-6E8A-4147-A177-3AD203B41FA5}">
                      <a16:colId xmlns:a16="http://schemas.microsoft.com/office/drawing/2014/main" val="2666974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January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8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 21-22: Lynx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17: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28: WSPTA Focus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1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Garamond" panose="02020404030301010803" pitchFamily="18" charset="0"/>
                        </a:rPr>
                        <a:t>February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4: Staff Appreciation Lunch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13: Fall Social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20: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1/29-2/4: WSPTA Advocacy Week</a:t>
                      </a:r>
                    </a:p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2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March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9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21: WSPTA Legislative Assembly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29: Reflections Entries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21: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22: Staff Appreciation 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4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Garamond" panose="02020404030301010803" pitchFamily="18" charset="0"/>
                        </a:rPr>
                        <a:t>April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3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14: Reflections Reception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15: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26-28: WSPTA Convention</a:t>
                      </a:r>
                    </a:p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0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8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4: Holiday Gift Barn 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7: Staff Appreciation 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6-10: Staff Appreciation Week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30: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575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220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Parent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ramond"/>
                <a:cs typeface="Garamond"/>
              </a:rPr>
              <a:t>School Librarian Michael Fleming</a:t>
            </a:r>
          </a:p>
          <a:p>
            <a:endParaRPr lang="en-US" sz="3600" dirty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</p:txBody>
      </p:sp>
      <p:pic>
        <p:nvPicPr>
          <p:cNvPr id="10" name="Picture 9" descr="D:\Summer reads 2.png">
            <a:extLst>
              <a:ext uri="{FF2B5EF4-FFF2-40B4-BE49-F238E27FC236}">
                <a16:creationId xmlns:a16="http://schemas.microsoft.com/office/drawing/2014/main" id="{98634DBD-C572-C047-B80A-7856313B1C9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746" y="2439262"/>
            <a:ext cx="3544478" cy="3180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812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2366442"/>
            <a:ext cx="7397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Adjourned.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Thank you for coming!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See you in the Fall!!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069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8480</TotalTime>
  <Words>659</Words>
  <Application>Microsoft Macintosh PowerPoint</Application>
  <PresentationFormat>On-screen Show (4:3)</PresentationFormat>
  <Paragraphs>157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Alisa George</dc:creator>
  <cp:lastModifiedBy>Alisa George</cp:lastModifiedBy>
  <cp:revision>156</cp:revision>
  <dcterms:created xsi:type="dcterms:W3CDTF">2017-11-14T06:40:06Z</dcterms:created>
  <dcterms:modified xsi:type="dcterms:W3CDTF">2018-05-24T22:20:28Z</dcterms:modified>
</cp:coreProperties>
</file>